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678" r:id="rId2"/>
  </p:sldMasterIdLst>
  <p:notesMasterIdLst>
    <p:notesMasterId r:id="rId8"/>
  </p:notesMasterIdLst>
  <p:sldIdLst>
    <p:sldId id="493" r:id="rId3"/>
    <p:sldId id="499" r:id="rId4"/>
    <p:sldId id="411" r:id="rId5"/>
    <p:sldId id="500" r:id="rId6"/>
    <p:sldId id="408" r:id="rId7"/>
  </p:sldIdLst>
  <p:sldSz cx="9144000" cy="6858000" type="screen4x3"/>
  <p:notesSz cx="6881813" cy="9296400"/>
  <p:custDataLst>
    <p:tags r:id="rId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145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tchma7" initials="mmj" lastIdx="1" clrIdx="0"/>
  <p:cmAuthor id="1" name="Rodriguez, Cheryl" initials="RC" lastIdx="9" clrIdx="1">
    <p:extLst>
      <p:ext uri="{19B8F6BF-5375-455C-9EA6-DF929625EA0E}">
        <p15:presenceInfo xmlns:p15="http://schemas.microsoft.com/office/powerpoint/2012/main" userId="S-1-5-21-2844929807-1687724802-988633214-11118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666E"/>
    <a:srgbClr val="215968"/>
    <a:srgbClr val="8DEBAC"/>
    <a:srgbClr val="BC596A"/>
    <a:srgbClr val="4B5F89"/>
    <a:srgbClr val="6E86D4"/>
    <a:srgbClr val="5F83D3"/>
    <a:srgbClr val="FF9F00"/>
    <a:srgbClr val="00A796"/>
    <a:srgbClr val="8FC3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40" autoAdjust="0"/>
    <p:restoredTop sz="99813" autoAdjust="0"/>
  </p:normalViewPr>
  <p:slideViewPr>
    <p:cSldViewPr snapToGrid="0">
      <p:cViewPr varScale="1">
        <p:scale>
          <a:sx n="202" d="100"/>
          <a:sy n="202" d="100"/>
        </p:scale>
        <p:origin x="1128" y="168"/>
      </p:cViewPr>
      <p:guideLst>
        <p:guide orient="horz" pos="2159"/>
        <p:guide pos="145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-1818" y="-84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tags" Target="tags/tag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821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37" tIns="46568" rIns="93137" bIns="46568" numCol="1" anchor="t" anchorCtr="0" compatLnSpc="1">
            <a:prstTxWarp prst="textNoShape">
              <a:avLst/>
            </a:prstTxWarp>
          </a:bodyPr>
          <a:lstStyle>
            <a:lvl1pPr>
              <a:defRPr sz="11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8102" y="1"/>
            <a:ext cx="29821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37" tIns="46568" rIns="93137" bIns="46568" numCol="1" anchor="t" anchorCtr="0" compatLnSpc="1">
            <a:prstTxWarp prst="textNoShape">
              <a:avLst/>
            </a:prstTxWarp>
          </a:bodyPr>
          <a:lstStyle>
            <a:lvl1pPr algn="r">
              <a:defRPr sz="11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5325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182" y="4415791"/>
            <a:ext cx="550545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37" tIns="46568" rIns="93137" bIns="465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59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8"/>
            <a:ext cx="29821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37" tIns="46568" rIns="93137" bIns="46568" numCol="1" anchor="b" anchorCtr="0" compatLnSpc="1">
            <a:prstTxWarp prst="textNoShape">
              <a:avLst/>
            </a:prstTxWarp>
          </a:bodyPr>
          <a:lstStyle>
            <a:lvl1pPr>
              <a:defRPr sz="11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8102" y="8829968"/>
            <a:ext cx="29821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37" tIns="46568" rIns="93137" bIns="46568" numCol="1" anchor="b" anchorCtr="0" compatLnSpc="1">
            <a:prstTxWarp prst="textNoShape">
              <a:avLst/>
            </a:prstTxWarp>
          </a:bodyPr>
          <a:lstStyle>
            <a:lvl1pPr algn="r">
              <a:defRPr sz="1100" smtClean="0">
                <a:latin typeface="Arial" charset="0"/>
              </a:defRPr>
            </a:lvl1pPr>
          </a:lstStyle>
          <a:p>
            <a:pPr>
              <a:defRPr/>
            </a:pPr>
            <a:fld id="{6C2B205D-311F-449C-BC2F-DB011333AA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6467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2B205D-311F-449C-BC2F-DB011333AA5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194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693738"/>
            <a:ext cx="46164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5800" y="4387854"/>
            <a:ext cx="5560060" cy="415607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0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693738"/>
            <a:ext cx="46164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5800" y="4387854"/>
            <a:ext cx="5560060" cy="415607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082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685800" y="3506709"/>
            <a:ext cx="7772400" cy="1470181"/>
          </a:xfrm>
        </p:spPr>
        <p:txBody>
          <a:bodyPr/>
          <a:lstStyle>
            <a:lvl1pPr algn="l">
              <a:lnSpc>
                <a:spcPct val="90000"/>
              </a:lnSpc>
              <a:defRPr sz="32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694800" y="4925400"/>
            <a:ext cx="6400800" cy="604800"/>
          </a:xfrm>
        </p:spPr>
        <p:txBody>
          <a:bodyPr/>
          <a:lstStyle>
            <a:lvl1pPr marL="0" indent="0" algn="l">
              <a:buNone/>
              <a:defRPr sz="20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050" y="6193976"/>
            <a:ext cx="1454151" cy="39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925731"/>
      </p:ext>
    </p:extLst>
  </p:cSld>
  <p:clrMapOvr>
    <a:masterClrMapping/>
  </p:clrMapOvr>
  <p:transition/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4440"/>
            <a:ext cx="8229600" cy="46253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Holder 2"/>
          <p:cNvSpPr>
            <a:spLocks noGrp="1"/>
          </p:cNvSpPr>
          <p:nvPr>
            <p:ph type="title"/>
          </p:nvPr>
        </p:nvSpPr>
        <p:spPr>
          <a:xfrm>
            <a:off x="4143375" y="121920"/>
            <a:ext cx="4650105" cy="74676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4839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4440"/>
            <a:ext cx="8229600" cy="46253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Holder 2"/>
          <p:cNvSpPr>
            <a:spLocks noGrp="1"/>
          </p:cNvSpPr>
          <p:nvPr>
            <p:ph type="title"/>
          </p:nvPr>
        </p:nvSpPr>
        <p:spPr>
          <a:xfrm>
            <a:off x="4143375" y="121920"/>
            <a:ext cx="4650105" cy="74676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2591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heme" Target="../theme/theme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Relationship Id="rId9" Type="http://schemas.openxmlformats.org/officeDocument/2006/relationships/image" Target="../media/image6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jpe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14" descr="EM-new-header-light-gold-swoosh.jp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270" r="16422"/>
          <a:stretch/>
        </p:blipFill>
        <p:spPr bwMode="auto">
          <a:xfrm>
            <a:off x="0" y="-1"/>
            <a:ext cx="9144000" cy="1956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5"/>
          <p:cNvSpPr txBox="1">
            <a:spLocks noGrp="1"/>
          </p:cNvSpPr>
          <p:nvPr>
            <p:ph type="title"/>
          </p:nvPr>
        </p:nvSpPr>
        <p:spPr bwMode="auto">
          <a:xfrm>
            <a:off x="1169380" y="3409573"/>
            <a:ext cx="6629400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Main Title</a:t>
            </a:r>
          </a:p>
        </p:txBody>
      </p:sp>
      <p:sp>
        <p:nvSpPr>
          <p:cNvPr id="1029" name="Rectangle 6"/>
          <p:cNvSpPr txBox="1">
            <a:spLocks noGrp="1" noChangeAspect="1"/>
          </p:cNvSpPr>
          <p:nvPr>
            <p:ph type="body" idx="1"/>
          </p:nvPr>
        </p:nvSpPr>
        <p:spPr bwMode="auto">
          <a:xfrm>
            <a:off x="685806" y="4292358"/>
            <a:ext cx="7596548" cy="156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Name</a:t>
            </a:r>
          </a:p>
          <a:p>
            <a:pPr lvl="0"/>
            <a:r>
              <a:rPr lang="en-US" altLang="en-US" dirty="0"/>
              <a:t>Director of External Affairs</a:t>
            </a:r>
          </a:p>
          <a:p>
            <a:pPr lvl="0"/>
            <a:r>
              <a:rPr lang="en-US" altLang="en-US" dirty="0"/>
              <a:t>Office of Environmental Management</a:t>
            </a:r>
          </a:p>
          <a:p>
            <a:pPr lvl="0"/>
            <a:endParaRPr lang="en-US" altLang="en-US" dirty="0"/>
          </a:p>
          <a:p>
            <a:pPr lvl="0"/>
            <a:r>
              <a:rPr lang="en-US" altLang="en-US" dirty="0"/>
              <a:t>Month X, 2013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6" y="1233069"/>
            <a:ext cx="3031292" cy="2011680"/>
          </a:xfrm>
          <a:prstGeom prst="rect">
            <a:avLst/>
          </a:prstGeom>
          <a:ln w="38100" cap="sq">
            <a:solidFill>
              <a:srgbClr val="3366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484" y="1233111"/>
            <a:ext cx="3017520" cy="2011680"/>
          </a:xfrm>
          <a:prstGeom prst="rect">
            <a:avLst/>
          </a:prstGeom>
          <a:ln w="38100" cap="sq">
            <a:solidFill>
              <a:srgbClr val="3366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284" y="881431"/>
            <a:ext cx="2679204" cy="2011680"/>
          </a:xfrm>
          <a:prstGeom prst="rect">
            <a:avLst/>
          </a:prstGeom>
          <a:ln w="38100" cap="sq">
            <a:solidFill>
              <a:srgbClr val="3366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6" name="Group 5"/>
          <p:cNvGrpSpPr/>
          <p:nvPr userDrawn="1"/>
        </p:nvGrpSpPr>
        <p:grpSpPr>
          <a:xfrm>
            <a:off x="74870" y="5948399"/>
            <a:ext cx="3230118" cy="822960"/>
            <a:chOff x="74870" y="5948399"/>
            <a:chExt cx="3230118" cy="822960"/>
          </a:xfrm>
        </p:grpSpPr>
        <p:pic>
          <p:nvPicPr>
            <p:cNvPr id="13" name="Picture 10"/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4870" y="5948399"/>
              <a:ext cx="3230118" cy="8229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05" y="5980616"/>
              <a:ext cx="774948" cy="7748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4048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83" r:id="rId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US" sz="3400" b="1">
          <a:solidFill>
            <a:srgbClr val="002499"/>
          </a:solidFill>
          <a:latin typeface="+mj-lt"/>
          <a:ea typeface="ヒラギノ角ゴ ProN W3"/>
          <a:cs typeface="ヒラギノ角ゴ ProN W3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2499"/>
          </a:solidFill>
          <a:latin typeface="Calibri" pitchFamily="34" charset="0"/>
          <a:ea typeface="ヒラギノ角ゴ ProN W3"/>
          <a:cs typeface="ヒラギノ角ゴ ProN W3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2499"/>
          </a:solidFill>
          <a:latin typeface="Calibri" pitchFamily="34" charset="0"/>
          <a:ea typeface="ヒラギノ角ゴ ProN W3"/>
          <a:cs typeface="ヒラギノ角ゴ ProN W3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2499"/>
          </a:solidFill>
          <a:latin typeface="Calibri" pitchFamily="34" charset="0"/>
          <a:ea typeface="ヒラギノ角ゴ ProN W3"/>
          <a:cs typeface="ヒラギノ角ゴ ProN W3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2499"/>
          </a:solidFill>
          <a:latin typeface="Calibri" pitchFamily="34" charset="0"/>
          <a:ea typeface="ヒラギノ角ゴ ProN W3"/>
          <a:cs typeface="ヒラギノ角ゴ ProN W3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Helvetica Neue"/>
          <a:ea typeface="ヒラギノ角ゴ ProN W3"/>
          <a:cs typeface="ヒラギノ角ゴ ProN W3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Helvetica Neue"/>
          <a:ea typeface="ヒラギノ角ゴ ProN W3"/>
          <a:cs typeface="ヒラギノ角ゴ ProN W3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Helvetica Neue"/>
          <a:ea typeface="ヒラギノ角ゴ ProN W3"/>
          <a:cs typeface="ヒラギノ角ゴ ProN W3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Helvetica Neue"/>
          <a:ea typeface="ヒラギノ角ゴ ProN W3"/>
          <a:cs typeface="ヒラギノ角ゴ ProN W3"/>
        </a:defRPr>
      </a:lvl9pPr>
    </p:titleStyle>
    <p:body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b="1">
          <a:solidFill>
            <a:srgbClr val="7F7F7F"/>
          </a:solidFill>
          <a:latin typeface="+mn-lt"/>
          <a:ea typeface="ヒラギノ角ゴ ProN W3"/>
          <a:cs typeface="ヒラギノ角ゴ ProN W3"/>
        </a:defRPr>
      </a:lvl1pPr>
      <a:lvl2pPr marL="514350" lvl="1" indent="-285750" algn="l" rtl="0" eaLnBrk="0" fontAlgn="base" hangingPunct="0">
        <a:spcBef>
          <a:spcPts val="600"/>
        </a:spcBef>
        <a:spcAft>
          <a:spcPct val="0"/>
        </a:spcAft>
        <a:buClr>
          <a:srgbClr val="285C12"/>
        </a:buClr>
        <a:buSzPct val="139000"/>
        <a:buFont typeface="Helvetica Neue"/>
        <a:buChar char="•"/>
        <a:defRPr lang="en-US" sz="1400">
          <a:solidFill>
            <a:schemeClr val="tx1"/>
          </a:solidFill>
          <a:latin typeface="+mn-lt"/>
          <a:ea typeface="ヒラギノ角ゴ ProN W3"/>
          <a:cs typeface="ヒラギノ角ゴ ProN W3"/>
        </a:defRPr>
      </a:lvl2pPr>
      <a:lvl3pPr marL="742950" lvl="2" indent="-285750" algn="l" rtl="0" eaLnBrk="0" fontAlgn="base" hangingPunct="0">
        <a:spcBef>
          <a:spcPts val="600"/>
        </a:spcBef>
        <a:spcAft>
          <a:spcPct val="0"/>
        </a:spcAft>
        <a:buClr>
          <a:srgbClr val="285C12"/>
        </a:buClr>
        <a:buSzPct val="139000"/>
        <a:buFont typeface="Helvetica Neue"/>
        <a:buChar char="•"/>
        <a:defRPr lang="en-US" sz="1400">
          <a:solidFill>
            <a:schemeClr val="tx1"/>
          </a:solidFill>
          <a:latin typeface="+mn-lt"/>
          <a:ea typeface="ヒラギノ角ゴ ProN W3"/>
          <a:cs typeface="ヒラギノ角ゴ ProN W3"/>
        </a:defRPr>
      </a:lvl3pPr>
      <a:lvl4pPr marL="971550" lvl="3" indent="-285750" algn="l" rtl="0" eaLnBrk="0" fontAlgn="base" hangingPunct="0">
        <a:spcBef>
          <a:spcPts val="600"/>
        </a:spcBef>
        <a:spcAft>
          <a:spcPct val="0"/>
        </a:spcAft>
        <a:buClr>
          <a:srgbClr val="285C12"/>
        </a:buClr>
        <a:buSzPct val="139000"/>
        <a:buFont typeface="Helvetica Neue"/>
        <a:buChar char="•"/>
        <a:defRPr lang="en-US" sz="1400">
          <a:solidFill>
            <a:schemeClr val="tx1"/>
          </a:solidFill>
          <a:latin typeface="+mn-lt"/>
          <a:ea typeface="ヒラギノ角ゴ ProN W3"/>
          <a:cs typeface="ヒラギノ角ゴ ProN W3"/>
        </a:defRPr>
      </a:lvl4pPr>
      <a:lvl5pPr marL="1200150" lvl="4" indent="-285750" algn="l" rtl="0" eaLnBrk="0" fontAlgn="base" hangingPunct="0">
        <a:spcBef>
          <a:spcPts val="600"/>
        </a:spcBef>
        <a:spcAft>
          <a:spcPct val="0"/>
        </a:spcAft>
        <a:buClr>
          <a:srgbClr val="285C12"/>
        </a:buClr>
        <a:buSzPct val="139000"/>
        <a:buFont typeface="Helvetica Neue"/>
        <a:buChar char="•"/>
        <a:defRPr lang="en-US" sz="1400">
          <a:solidFill>
            <a:schemeClr val="tx1"/>
          </a:solidFill>
          <a:latin typeface="+mn-lt"/>
          <a:ea typeface="ヒラギノ角ゴ ProN W3"/>
          <a:cs typeface="ヒラギノ角ゴ ProN W3"/>
        </a:defRPr>
      </a:lvl5pPr>
      <a:lvl6pPr marL="1657350" indent="-285750" algn="l" rtl="0" eaLnBrk="1" fontAlgn="base" hangingPunct="1">
        <a:spcBef>
          <a:spcPts val="1800"/>
        </a:spcBef>
        <a:spcAft>
          <a:spcPct val="0"/>
        </a:spcAft>
        <a:buClr>
          <a:srgbClr val="285C12"/>
        </a:buClr>
        <a:buSzPct val="139000"/>
        <a:buFont typeface="Helvetica Neue"/>
        <a:buChar char="•"/>
        <a:defRPr lang="en-US" sz="1400">
          <a:solidFill>
            <a:srgbClr val="285C12"/>
          </a:solidFill>
          <a:latin typeface="Helvetica Neue"/>
          <a:ea typeface="ヒラギノ角ゴ ProN W3"/>
          <a:cs typeface="ヒラギノ角ゴ ProN W3"/>
        </a:defRPr>
      </a:lvl6pPr>
      <a:lvl7pPr marL="2114550" indent="-285750" algn="l" rtl="0" eaLnBrk="1" fontAlgn="base" hangingPunct="1">
        <a:spcBef>
          <a:spcPts val="1800"/>
        </a:spcBef>
        <a:spcAft>
          <a:spcPct val="0"/>
        </a:spcAft>
        <a:buClr>
          <a:srgbClr val="285C12"/>
        </a:buClr>
        <a:buSzPct val="139000"/>
        <a:buFont typeface="Helvetica Neue"/>
        <a:buChar char="•"/>
        <a:defRPr lang="en-US" sz="1400">
          <a:solidFill>
            <a:srgbClr val="285C12"/>
          </a:solidFill>
          <a:latin typeface="Helvetica Neue"/>
          <a:ea typeface="ヒラギノ角ゴ ProN W3"/>
          <a:cs typeface="ヒラギノ角ゴ ProN W3"/>
        </a:defRPr>
      </a:lvl7pPr>
      <a:lvl8pPr marL="2571750" indent="-285750" algn="l" rtl="0" eaLnBrk="1" fontAlgn="base" hangingPunct="1">
        <a:spcBef>
          <a:spcPts val="1800"/>
        </a:spcBef>
        <a:spcAft>
          <a:spcPct val="0"/>
        </a:spcAft>
        <a:buClr>
          <a:srgbClr val="285C12"/>
        </a:buClr>
        <a:buSzPct val="139000"/>
        <a:buFont typeface="Helvetica Neue"/>
        <a:buChar char="•"/>
        <a:defRPr lang="en-US" sz="1400">
          <a:solidFill>
            <a:srgbClr val="285C12"/>
          </a:solidFill>
          <a:latin typeface="Helvetica Neue"/>
          <a:ea typeface="ヒラギノ角ゴ ProN W3"/>
          <a:cs typeface="ヒラギノ角ゴ ProN W3"/>
        </a:defRPr>
      </a:lvl8pPr>
      <a:lvl9pPr marL="3028950" indent="-285750" algn="l" rtl="0" eaLnBrk="1" fontAlgn="base" hangingPunct="1">
        <a:spcBef>
          <a:spcPts val="1800"/>
        </a:spcBef>
        <a:spcAft>
          <a:spcPct val="0"/>
        </a:spcAft>
        <a:buClr>
          <a:srgbClr val="285C12"/>
        </a:buClr>
        <a:buSzPct val="139000"/>
        <a:buFont typeface="Helvetica Neue"/>
        <a:buChar char="•"/>
        <a:defRPr lang="en-US" sz="1400">
          <a:solidFill>
            <a:srgbClr val="285C12"/>
          </a:solidFill>
          <a:latin typeface="Helvetica Neue"/>
          <a:ea typeface="ヒラギノ角ゴ ProN W3"/>
          <a:cs typeface="ヒラギノ角ゴ ProN W3"/>
        </a:defRPr>
      </a:lvl9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87414"/>
            <a:ext cx="8229600" cy="4711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</p:txBody>
      </p:sp>
      <p:sp>
        <p:nvSpPr>
          <p:cNvPr id="2058" name="TextBox 2"/>
          <p:cNvSpPr txBox="1">
            <a:spLocks noChangeArrowheads="1"/>
          </p:cNvSpPr>
          <p:nvPr/>
        </p:nvSpPr>
        <p:spPr bwMode="auto">
          <a:xfrm>
            <a:off x="7783513" y="6618288"/>
            <a:ext cx="1295400" cy="2460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FE959CB8-4961-49E8-848A-A940B5EE85CE}" type="slidenum">
              <a:rPr lang="en-US" altLang="en-US" sz="1000">
                <a:solidFill>
                  <a:srgbClr val="FFFFFF"/>
                </a:solidFill>
                <a:latin typeface="Calibri" pitchFamily="34" charset="0"/>
                <a:ea typeface="ヒラギノ角ゴ ProN W3"/>
                <a:cs typeface="ヒラギノ角ゴ ProN W3"/>
              </a:rPr>
              <a:pPr algn="r" eaLnBrk="1" hangingPunct="1"/>
              <a:t>‹#›</a:t>
            </a:fld>
            <a:endParaRPr lang="en-US" altLang="en-US" sz="1000" dirty="0">
              <a:solidFill>
                <a:srgbClr val="FFFFFF"/>
              </a:solidFill>
              <a:latin typeface="Calibri" pitchFamily="34" charset="0"/>
              <a:ea typeface="ヒラギノ角ゴ ProN W3"/>
              <a:cs typeface="ヒラギノ角ゴ ProN W3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4143375" y="6433542"/>
            <a:ext cx="528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4DB4906-AE69-4FCE-83EA-179D5BD070F0}" type="slidenum">
              <a:rPr lang="en-US" sz="1400" smtClean="0">
                <a:latin typeface="Arial Narrow" panose="020B0606020202030204" pitchFamily="34" charset="0"/>
              </a:rPr>
              <a:pPr algn="ctr"/>
              <a:t>‹#›</a:t>
            </a:fld>
            <a:endParaRPr lang="en-US" dirty="0">
              <a:latin typeface="Arial Narrow" panose="020B0606020202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050" y="6193976"/>
            <a:ext cx="1454151" cy="39446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F0A69FF5-523F-6F48-9E15-C2F4850B6970}"/>
              </a:ext>
            </a:extLst>
          </p:cNvPr>
          <p:cNvGrpSpPr/>
          <p:nvPr userDrawn="1"/>
        </p:nvGrpSpPr>
        <p:grpSpPr>
          <a:xfrm>
            <a:off x="74870" y="5948399"/>
            <a:ext cx="3230118" cy="822960"/>
            <a:chOff x="74870" y="5948399"/>
            <a:chExt cx="3230118" cy="822960"/>
          </a:xfrm>
        </p:grpSpPr>
        <p:pic>
          <p:nvPicPr>
            <p:cNvPr id="19" name="Picture 10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4870" y="5948399"/>
              <a:ext cx="3230118" cy="8229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6" name="Picture 5" descr="A close up of a sign&#10;&#10;Description automatically generated">
              <a:extLst>
                <a:ext uri="{FF2B5EF4-FFF2-40B4-BE49-F238E27FC236}">
                  <a16:creationId xmlns:a16="http://schemas.microsoft.com/office/drawing/2014/main" id="{8FC60B35-E3FD-BE46-835E-248D32AB2FA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270" y="5971174"/>
              <a:ext cx="793750" cy="793750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23E3823-8184-8847-B4D0-D0A2B7EDDBF7}"/>
              </a:ext>
            </a:extLst>
          </p:cNvPr>
          <p:cNvGrpSpPr/>
          <p:nvPr userDrawn="1"/>
        </p:nvGrpSpPr>
        <p:grpSpPr>
          <a:xfrm>
            <a:off x="3" y="3"/>
            <a:ext cx="9144000" cy="991472"/>
            <a:chOff x="3" y="3"/>
            <a:chExt cx="9144000" cy="991472"/>
          </a:xfrm>
        </p:grpSpPr>
        <p:pic>
          <p:nvPicPr>
            <p:cNvPr id="12" name="Picture 14" descr="EM-new-header-light-gold-swoosh.jpg"/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172" t="13883" r="4974" b="37798"/>
            <a:stretch/>
          </p:blipFill>
          <p:spPr bwMode="auto">
            <a:xfrm>
              <a:off x="3" y="3"/>
              <a:ext cx="9144000" cy="991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 descr="Logo&#10;&#10;Description automatically generated">
              <a:extLst>
                <a:ext uri="{FF2B5EF4-FFF2-40B4-BE49-F238E27FC236}">
                  <a16:creationId xmlns:a16="http://schemas.microsoft.com/office/drawing/2014/main" id="{AC5365E0-49F1-9546-B36A-A3B926027E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445" y="146685"/>
              <a:ext cx="612465" cy="6089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44115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100" kern="1200">
          <a:solidFill>
            <a:srgbClr val="0024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00249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00249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00249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00249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E931481-E71A-784F-BD53-EF420609CC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3506709"/>
            <a:ext cx="7772400" cy="1470181"/>
          </a:xfrm>
        </p:spPr>
        <p:txBody>
          <a:bodyPr/>
          <a:lstStyle/>
          <a:p>
            <a:r>
              <a:rPr lang="en-US" dirty="0"/>
              <a:t>Individual Stormwater Permit &amp;</a:t>
            </a:r>
            <a:br>
              <a:rPr lang="en-US" dirty="0"/>
            </a:br>
            <a:r>
              <a:rPr lang="en-US" dirty="0"/>
              <a:t>Copper Site-Specific Water Quality Criteria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1906A9B3-7081-2B47-972B-6900C36E80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4" y="5285609"/>
            <a:ext cx="7762875" cy="604837"/>
          </a:xfrm>
        </p:spPr>
        <p:txBody>
          <a:bodyPr anchor="b" anchorCtr="0"/>
          <a:lstStyle/>
          <a:p>
            <a:r>
              <a:rPr lang="en-US" dirty="0"/>
              <a:t>Amanda White</a:t>
            </a:r>
          </a:p>
          <a:p>
            <a:r>
              <a:rPr lang="en-US" sz="1800" b="0" dirty="0"/>
              <a:t>Program Manager for Watershed Monitoring and Technical Services</a:t>
            </a:r>
          </a:p>
          <a:p>
            <a:r>
              <a:rPr lang="en-US" sz="1800" b="0" dirty="0"/>
              <a:t>November 30, 2021</a:t>
            </a:r>
          </a:p>
        </p:txBody>
      </p:sp>
    </p:spTree>
    <p:extLst>
      <p:ext uri="{BB962C8B-B14F-4D97-AF65-F5344CB8AC3E}">
        <p14:creationId xmlns:p14="http://schemas.microsoft.com/office/powerpoint/2010/main" val="151913771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1886"/>
            <a:ext cx="8229600" cy="4625340"/>
          </a:xfrm>
        </p:spPr>
        <p:txBody>
          <a:bodyPr/>
          <a:lstStyle/>
          <a:p>
            <a:r>
              <a:rPr lang="en-US" sz="1800" dirty="0"/>
              <a:t>The NPDES Permit contains non-numeric technology-based effluent limitations, coupled with a comprehensive, coordinated monitoring program and corrective action where necessary, to minimize pollutants in Permittees’ stormwater discharges. </a:t>
            </a:r>
          </a:p>
          <a:p>
            <a:r>
              <a:rPr lang="en-US" sz="1800" dirty="0"/>
              <a:t>As used in this Permit, “minimize” means to reduce and/or eliminate discharges of pollutants in stormwater to the extent achievable using site-specific control measures that reflect best industry practice considering their technological availability, economic achievability and practicability.</a:t>
            </a:r>
          </a:p>
          <a:p>
            <a:r>
              <a:rPr lang="en-US" sz="1800" dirty="0"/>
              <a:t>Permittees are required to implement site-specific control measures to address the non-numeric technology-based effluent limits contained in the Permit, followed by confirmation monitoring against New Mexico water-quality criteria-equivalent target action levels to determine the effectiveness of the measures.</a:t>
            </a:r>
          </a:p>
          <a:p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/>
              <a:t>National Pollutant Discharge Elimination System Individual Permit No. NM0030759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323" y="4616388"/>
            <a:ext cx="8869246" cy="21416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048719" y="6388732"/>
            <a:ext cx="1273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P-SMA-2.2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0654B6-C211-4653-8B6C-0DCBA8D66774}"/>
              </a:ext>
            </a:extLst>
          </p:cNvPr>
          <p:cNvSpPr txBox="1"/>
          <p:nvPr/>
        </p:nvSpPr>
        <p:spPr>
          <a:xfrm>
            <a:off x="8793480" y="657506"/>
            <a:ext cx="2090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794692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9F1CABE-2ECD-2849-8BDA-2381D6027B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 Site Monitoring Areas (SMAs) across LANL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58" y="1066803"/>
            <a:ext cx="9071583" cy="56916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EAC3C89-6162-4013-B61B-F9B6A3D2F8D2}"/>
              </a:ext>
            </a:extLst>
          </p:cNvPr>
          <p:cNvSpPr txBox="1"/>
          <p:nvPr/>
        </p:nvSpPr>
        <p:spPr>
          <a:xfrm>
            <a:off x="8782729" y="659964"/>
            <a:ext cx="2090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30788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6ACE83-ED9F-5548-A9E5-48AB013B8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34440"/>
            <a:ext cx="8229600" cy="4625340"/>
          </a:xfrm>
        </p:spPr>
        <p:txBody>
          <a:bodyPr/>
          <a:lstStyle/>
          <a:p>
            <a:r>
              <a:rPr lang="en-US" sz="1800" dirty="0"/>
              <a:t>November 2010: Original (administratively continued permit) issued </a:t>
            </a:r>
          </a:p>
          <a:p>
            <a:r>
              <a:rPr lang="en-US" sz="1800" dirty="0"/>
              <a:t>March 2015: EPA issued draft permit</a:t>
            </a:r>
          </a:p>
          <a:p>
            <a:r>
              <a:rPr lang="en-US" sz="1800" dirty="0"/>
              <a:t>July 2015: NMED issued state certification; no final permit was issued by EPA</a:t>
            </a:r>
          </a:p>
          <a:p>
            <a:r>
              <a:rPr lang="en-US" sz="1800" dirty="0"/>
              <a:t>July 2019: Permittees submitted a permit application renewal </a:t>
            </a:r>
          </a:p>
          <a:p>
            <a:r>
              <a:rPr lang="en-US" sz="1800" dirty="0"/>
              <a:t>November 19, 2019: EPA issued draft permit </a:t>
            </a:r>
          </a:p>
          <a:p>
            <a:pPr lvl="1"/>
            <a:r>
              <a:rPr lang="en-US" sz="1600" dirty="0"/>
              <a:t>January 2020: Original Public Meeting/Hearing was scheduled </a:t>
            </a:r>
          </a:p>
          <a:p>
            <a:pPr lvl="1"/>
            <a:r>
              <a:rPr lang="en-US" sz="1600" dirty="0"/>
              <a:t>March 31, 2020: Original comment due date; 3 extension periods were issued by EPA during COVID</a:t>
            </a:r>
          </a:p>
          <a:p>
            <a:pPr lvl="1"/>
            <a:r>
              <a:rPr lang="en-US" sz="1600" dirty="0"/>
              <a:t>November 2, 2020: Permittees submitted comments on draft permit </a:t>
            </a:r>
          </a:p>
          <a:p>
            <a:r>
              <a:rPr lang="en-US" sz="1800" dirty="0"/>
              <a:t>November 30, 2020: NMED issued state certification </a:t>
            </a:r>
          </a:p>
          <a:p>
            <a:pPr lvl="1"/>
            <a:r>
              <a:rPr lang="en-US" sz="1600" dirty="0"/>
              <a:t>December 30, 2020: Permittees submitted a petition for review of the state certification</a:t>
            </a:r>
          </a:p>
          <a:p>
            <a:pPr lvl="1"/>
            <a:r>
              <a:rPr lang="en-US" sz="1600" dirty="0"/>
              <a:t>November 2021: This matter remains pending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3375" y="121920"/>
            <a:ext cx="4650105" cy="746760"/>
          </a:xfrm>
        </p:spPr>
        <p:txBody>
          <a:bodyPr/>
          <a:lstStyle/>
          <a:p>
            <a:r>
              <a:rPr lang="en-US" dirty="0"/>
              <a:t>Timeline of Individual Permit</a:t>
            </a:r>
          </a:p>
        </p:txBody>
      </p:sp>
    </p:spTree>
    <p:extLst>
      <p:ext uri="{BB962C8B-B14F-4D97-AF65-F5344CB8AC3E}">
        <p14:creationId xmlns:p14="http://schemas.microsoft.com/office/powerpoint/2010/main" val="1747348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29346" y="3956712"/>
            <a:ext cx="30043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1596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91592" y="6156391"/>
            <a:ext cx="3773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+mn-ea"/>
                <a:cs typeface="Arial" charset="0"/>
              </a:rPr>
              <a:t>Produced by Los Alamos Legacy Cleanup Contractor, N3B Los Alamos on behalf of DOE’s Environmental Management Los Alamos Field Office</a:t>
            </a:r>
          </a:p>
        </p:txBody>
      </p:sp>
    </p:spTree>
    <p:extLst>
      <p:ext uri="{BB962C8B-B14F-4D97-AF65-F5344CB8AC3E}">
        <p14:creationId xmlns:p14="http://schemas.microsoft.com/office/powerpoint/2010/main" val="3250680156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MTOOLS" val="&lt;WMTools ver=&quot;1.0&quot;&gt;&lt;Timings time=&quot;3/6/2008 12:03:03 PM&quot;&gt;&lt;Slide id=&quot;335&quot; dur=&quot;.609375&quot;/&gt;&lt;Slide id=&quot;337&quot; dur=&quot;13.53516&quot;/&gt;&lt;Slide id=&quot;335&quot; dur=&quot;.765625&quot;/&gt;&lt;Slide id=&quot;337&quot; dur=&quot;4.699219&quot;/&gt;&lt;Slide id=&quot;312&quot; dur=&quot;2.902344&quot;/&gt;&lt;Slide id=&quot;313&quot; dur=&quot;7.195313&quot;/&gt;&lt;Slide id=&quot;316&quot; dur=&quot;10.69141&quot;/&gt;&lt;Slide id=&quot;317&quot; dur=&quot;1.734375&quot;/&gt;&lt;Slide id=&quot;336&quot; dur=&quot;1.703125&quot;/&gt;&lt;Slide id=&quot;338&quot; dur=&quot;1&quot;/&gt;&lt;/Timings&gt;&lt;/WMTools&gt;"/>
</p:tagLst>
</file>

<file path=ppt/theme/theme1.xml><?xml version="1.0" encoding="utf-8"?>
<a:theme xmlns:a="http://schemas.openxmlformats.org/drawingml/2006/main" name="EM SSAB EM-30 0417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31600</TotalTime>
  <Words>311</Words>
  <Application>Microsoft Macintosh PowerPoint</Application>
  <PresentationFormat>On-screen Show (4:3)</PresentationFormat>
  <Paragraphs>27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Arial Narrow</vt:lpstr>
      <vt:lpstr>Calibri</vt:lpstr>
      <vt:lpstr>Helvetica Neue</vt:lpstr>
      <vt:lpstr>Tahoma</vt:lpstr>
      <vt:lpstr>EM SSAB EM-30 041713</vt:lpstr>
      <vt:lpstr>Custom Design</vt:lpstr>
      <vt:lpstr>Individual Stormwater Permit &amp; Copper Site-Specific Water Quality Criteria</vt:lpstr>
      <vt:lpstr>National Pollutant Discharge Elimination System Individual Permit No. NM0030759 </vt:lpstr>
      <vt:lpstr>IP Site Monitoring Areas (SMAs) across LANL</vt:lpstr>
      <vt:lpstr>Timeline of Individual Permit</vt:lpstr>
      <vt:lpstr>PowerPoint Presentation</vt:lpstr>
    </vt:vector>
  </TitlesOfParts>
  <Company>Northrop Grumman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2010 PowerPoint Template</dc:title>
  <dc:creator>Corporate Communications</dc:creator>
  <cp:lastModifiedBy>Mark Fertitta (Guest)</cp:lastModifiedBy>
  <cp:revision>828</cp:revision>
  <cp:lastPrinted>2018-07-09T14:50:44Z</cp:lastPrinted>
  <dcterms:created xsi:type="dcterms:W3CDTF">2007-12-05T18:39:31Z</dcterms:created>
  <dcterms:modified xsi:type="dcterms:W3CDTF">2021-11-29T23:56:43Z</dcterms:modified>
</cp:coreProperties>
</file>